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0" r:id="rId2"/>
    <p:sldId id="266" r:id="rId3"/>
    <p:sldId id="259" r:id="rId4"/>
    <p:sldId id="260" r:id="rId5"/>
    <p:sldId id="267" r:id="rId6"/>
    <p:sldId id="261" r:id="rId7"/>
    <p:sldId id="262" r:id="rId8"/>
    <p:sldId id="263" r:id="rId9"/>
    <p:sldId id="264" r:id="rId10"/>
    <p:sldId id="271" r:id="rId11"/>
    <p:sldId id="265" r:id="rId12"/>
    <p:sldId id="268" r:id="rId13"/>
    <p:sldId id="269" r:id="rId14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7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B671C-4410-42DA-AB48-A4218E4C0ECE}" type="datetimeFigureOut">
              <a:rPr lang="pt-BR" smtClean="0"/>
              <a:t>22/11/2018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DB158-2FF2-4765-ADB8-A4FBF88625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75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5E4F7-3A90-4484-9ADF-75F278795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8F0C79-5F2F-4C5C-B138-07E50DD2F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9DE4CB-8BEA-4390-B2CA-FF6BEDA1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6EFB3-31F4-49A6-80BC-CE6C7BFC5FE0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C1E71A-367A-4967-B7C4-4114C7287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A167AC-CD53-4EBE-B669-6079C427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23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A1A14-8F21-4253-9E6D-47E26FDF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89C3C3-5678-496E-9629-8CC0964B6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C2F5BE-CD89-41FC-ABC0-E8522B3A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4FDC-699D-4D11-92BB-128DF2887CA7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797FF4-030B-47BE-B2B8-9F3AF3B4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AFEB8E-FC16-49A4-8CD0-DAE372CA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71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3BADED-E3F8-4017-BA0D-30B822506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BE51AB-A26B-48FC-B976-A4B54195F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7CA8BA-EC2C-4D1D-96F2-72D346235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B5085-0269-41FB-8895-B33D9C68F126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444C6B-A9D7-4556-8011-0B26CD64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D7F717-2C58-497E-AC5D-4D57B0C2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88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4D703-55F6-4641-AF54-423A51020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AAED5A-7EFA-406B-9E3D-CB0D1AB68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1D2A2D-FE67-4B03-BF34-3E7C5013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B19C-2768-4F79-AC3D-EE2374DB0D7E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F07173-1F6B-419E-8F6A-9A5629CE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D6D0A4-E7EC-4EDC-8A97-847F134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55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9D719-19EF-43D4-8DB7-2254C5F1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682C7B-656F-4A9D-9798-2C16F2828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1CD257-7D1E-4745-8170-6C7A6EEB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10995-77F0-4127-928C-FCAEFA6E50C2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6F03A9-24D0-4377-B645-E5FC87BA3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F17265-66C7-423A-AF42-59BB7593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71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4A503-8D17-444E-BA22-B0F1AD94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802094-F63F-434D-9B21-C3D367CD0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397B57-BBCF-4604-9B98-77AFF26CC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5D87CC-EC80-4D3A-81C6-7CF5B2F4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9EE3-437A-4F2A-9033-398BF0FF2E34}" type="datetime1">
              <a:rPr lang="pt-BR" smtClean="0"/>
              <a:t>22/11/2018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D0B786-77B8-41FF-82E4-C9179CE8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2BC605-846C-4EC1-B2D2-35774A4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45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C919D-6E9A-428A-9BF4-460438C4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E5B88F-F4CE-443D-97B0-55FFD625E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2F4FA3-5692-470C-855F-FC17726B9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BDEFA84-190D-4446-A10E-760FEE6BB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B63D34B-7298-48F1-A0D6-830F4F107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B1A48E4-9FE3-4939-B0B5-F79512B5B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BC6B7-A579-445B-8AF4-06962EB3DE24}" type="datetime1">
              <a:rPr lang="pt-BR" smtClean="0"/>
              <a:t>22/11/2018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8A8169-4909-4E26-BAC8-3637AB38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8DB6A4-DA71-49CE-9C30-77C18DF03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6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DD02C-BC23-40FD-9672-67D21B31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91620EB-417A-45D6-92B6-B675E347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680A3-333A-403F-85DF-37E86CB5BCF0}" type="datetime1">
              <a:rPr lang="pt-BR" smtClean="0"/>
              <a:t>22/11/2018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EC659D-2D35-4828-B298-014C88DE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392FCA-8395-49C3-8E76-16B98AD5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49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E0959C-BD39-41B9-8D1E-C0358244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65975-0870-48D5-89F3-749AAA80BF50}" type="datetime1">
              <a:rPr lang="pt-BR" smtClean="0"/>
              <a:t>22/11/2018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8C4A2F-D66C-4A06-BFDE-95070BF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2D6F35-482C-424A-9FCD-5FEC4307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17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F55D4-1169-41B6-80AF-B176DE5E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2A68B9-EAE3-4C1A-B182-69ED1E936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998E0E-47B6-449A-9720-B0BB2ABAB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D96342-D1F0-4E79-ACA1-39CDFE7D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84D16-0CA2-4928-93B9-B4B0F45104D1}" type="datetime1">
              <a:rPr lang="pt-BR" smtClean="0"/>
              <a:t>22/11/2018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1F3505-8043-44A3-A275-26B3C726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0A1654-6615-4FC3-A954-CF95656F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09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FACA1-65FF-4310-B35C-CEC91476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4B0638-F333-4E55-8EF0-FFBB65068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7AF060-E843-4665-AC70-B002B0A36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1CE551-D88A-435B-880A-E02BDF02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CF307-319B-49AE-AA71-B2009ADDF8CC}" type="datetime1">
              <a:rPr lang="pt-BR" smtClean="0"/>
              <a:t>22/11/2018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AECF74-A4AF-42AD-A834-3B297D51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1FB735-C88D-46A2-91E3-4DF56EAA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61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1692DC-01D7-4315-ACDA-DD9AB090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6B066E-4749-4C6A-BEA7-38E9D77E1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637A8A-240F-4AA9-A4C6-7CB6F5F14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90E59-1DFE-478B-94B8-AE9F9F6435F0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EA62A1-8320-45F4-9AFF-D620A454C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BABD21-A09E-457F-9EA7-4D05463C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27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DEF2FE8B-A5A0-4373-99E5-7D51EF28E8E7}"/>
              </a:ext>
            </a:extLst>
          </p:cNvPr>
          <p:cNvSpPr txBox="1">
            <a:spLocks/>
          </p:cNvSpPr>
          <p:nvPr/>
        </p:nvSpPr>
        <p:spPr>
          <a:xfrm>
            <a:off x="4083008" y="397889"/>
            <a:ext cx="9144000" cy="4196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VERSAO DA HOME </a:t>
            </a:r>
          </a:p>
          <a:p>
            <a:r>
              <a:rPr lang="pt-BR" i="1" u="sng" dirty="0">
                <a:solidFill>
                  <a:srgbClr val="FF0000"/>
                </a:solidFill>
              </a:rPr>
              <a:t>INVESTIDOR</a:t>
            </a:r>
          </a:p>
          <a:p>
            <a:endParaRPr lang="pt-BR" i="1" u="sng" dirty="0">
              <a:solidFill>
                <a:srgbClr val="FF0000"/>
              </a:solidFill>
            </a:endParaRPr>
          </a:p>
          <a:p>
            <a:r>
              <a:rPr lang="pt-BR" i="1" u="sng" dirty="0">
                <a:solidFill>
                  <a:srgbClr val="FF0000"/>
                </a:solidFill>
              </a:rPr>
              <a:t>22/11/18</a:t>
            </a:r>
            <a:br>
              <a:rPr lang="pt-BR" i="1" u="sng" dirty="0">
                <a:solidFill>
                  <a:srgbClr val="FF0000"/>
                </a:solidFill>
              </a:rPr>
            </a:br>
            <a:endParaRPr lang="pt-BR" i="1" u="sng" dirty="0">
              <a:solidFill>
                <a:srgbClr val="FF0000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4F8DE2A-AC1F-4A04-9362-F5A6AFE99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638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69FC1420-FA87-45DE-9CC0-E1F9A768C942}"/>
              </a:ext>
            </a:extLst>
          </p:cNvPr>
          <p:cNvSpPr txBox="1"/>
          <p:nvPr/>
        </p:nvSpPr>
        <p:spPr>
          <a:xfrm>
            <a:off x="3917951" y="3340690"/>
            <a:ext cx="560118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Slide Não utilizado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88D2440-DAEF-4FB4-8411-3BF66DF1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14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361BD-6040-4DFE-87A2-064666B4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5E99FE-38AA-418E-9FB6-6DFCC85F8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A7D641-12DF-46D1-914D-25A882E4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A147039-3D33-47EB-901E-1CB02DA678A4}"/>
              </a:ext>
            </a:extLst>
          </p:cNvPr>
          <p:cNvSpPr/>
          <p:nvPr/>
        </p:nvSpPr>
        <p:spPr>
          <a:xfrm>
            <a:off x="1145930" y="1441938"/>
            <a:ext cx="9900139" cy="484163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E50A21-CD59-4DF8-B11D-0532317BAE79}"/>
              </a:ext>
            </a:extLst>
          </p:cNvPr>
          <p:cNvSpPr/>
          <p:nvPr/>
        </p:nvSpPr>
        <p:spPr>
          <a:xfrm>
            <a:off x="4273993" y="1441694"/>
            <a:ext cx="3644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58546">
              <a:defRPr/>
            </a:pPr>
            <a:r>
              <a:rPr lang="pt-BR" b="1" dirty="0">
                <a:solidFill>
                  <a:srgbClr val="253364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Perguntas?</a:t>
            </a:r>
          </a:p>
          <a:p>
            <a:pPr algn="ctr" defTabSz="858546">
              <a:defRPr/>
            </a:pPr>
            <a:r>
              <a:rPr lang="pt-BR" dirty="0">
                <a:solidFill>
                  <a:srgbClr val="253364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Veja as perguntas mais frequentes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B5CAD0-9113-46DD-A934-7872BF45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9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7224F-DE53-4139-A3A5-83729003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075551-7BF6-430D-8855-E8ABF1AD1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FBF66D-ADE9-498B-955D-B177569C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9234B4-D293-45B4-B4F8-485ACD1157F5}"/>
              </a:ext>
            </a:extLst>
          </p:cNvPr>
          <p:cNvSpPr txBox="1"/>
          <p:nvPr/>
        </p:nvSpPr>
        <p:spPr>
          <a:xfrm>
            <a:off x="4644781" y="2971414"/>
            <a:ext cx="2412512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OCULTAR – NÃO IREMOS UTILIZAR POR ENQUANTO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65B4F6-A49E-4419-8009-F10DAC30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9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4C7F0-F956-44ED-9D9A-FD3D8851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0EE2D-EB77-4BF0-B72C-6D69BCAAB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D4FCBC-E216-448F-8CFE-DC6466D59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22DDF7C-DF2E-498F-87A0-F45C3E381445}"/>
              </a:ext>
            </a:extLst>
          </p:cNvPr>
          <p:cNvSpPr txBox="1"/>
          <p:nvPr/>
        </p:nvSpPr>
        <p:spPr>
          <a:xfrm>
            <a:off x="1032091" y="4507293"/>
            <a:ext cx="1178170" cy="769441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0000"/>
                </a:solidFill>
              </a:rPr>
              <a:t>OCULTAR ESTE BOTAO – NÃO IREMOS UTILIZAR POR ENQUANTO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159A9F-69C1-43F4-8C17-8554EDFFA82F}"/>
              </a:ext>
            </a:extLst>
          </p:cNvPr>
          <p:cNvSpPr txBox="1"/>
          <p:nvPr/>
        </p:nvSpPr>
        <p:spPr>
          <a:xfrm>
            <a:off x="4004236" y="3683973"/>
            <a:ext cx="1564274" cy="249299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ysClr val="windowText" lastClr="000000"/>
                </a:solidFill>
              </a:rPr>
              <a:t>Sobre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O que fazemos?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Tipos de empréstimos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Perguntas frequentes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Fale conosco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Termos e condições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Trabalhe conosco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D215F98-A1BB-44FE-9075-83D07990DE5E}"/>
              </a:ext>
            </a:extLst>
          </p:cNvPr>
          <p:cNvSpPr txBox="1"/>
          <p:nvPr/>
        </p:nvSpPr>
        <p:spPr>
          <a:xfrm>
            <a:off x="7818030" y="3678128"/>
            <a:ext cx="1286250" cy="22159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ysClr val="windowText" lastClr="000000"/>
                </a:solidFill>
              </a:rPr>
              <a:t>Para investidores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Faca seu cadastro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8C501A-894C-44F8-B8E8-BB84618147C9}"/>
              </a:ext>
            </a:extLst>
          </p:cNvPr>
          <p:cNvSpPr txBox="1"/>
          <p:nvPr/>
        </p:nvSpPr>
        <p:spPr>
          <a:xfrm>
            <a:off x="10355041" y="4861235"/>
            <a:ext cx="63568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Excluir</a:t>
            </a:r>
          </a:p>
          <a:p>
            <a:r>
              <a:rPr lang="pt-BR" sz="1200" dirty="0">
                <a:solidFill>
                  <a:srgbClr val="FF0000"/>
                </a:solidFill>
              </a:rPr>
              <a:t>Esses dois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53443D-1F82-4DE1-BC5C-20FDD7C158C9}"/>
              </a:ext>
            </a:extLst>
          </p:cNvPr>
          <p:cNvSpPr txBox="1"/>
          <p:nvPr/>
        </p:nvSpPr>
        <p:spPr>
          <a:xfrm>
            <a:off x="5797134" y="3663669"/>
            <a:ext cx="1839030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ysClr val="windowText" lastClr="000000"/>
                </a:solidFill>
              </a:rPr>
              <a:t>Para você ou sua empresa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Simule um empréstimo</a:t>
            </a:r>
          </a:p>
          <a:p>
            <a:r>
              <a:rPr lang="pt-BR" sz="1200" dirty="0">
                <a:solidFill>
                  <a:sysClr val="windowText" lastClr="000000"/>
                </a:solidFill>
              </a:rPr>
              <a:t>Solicite o empréstimo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511CEAF0-E573-4914-A62C-9A3CCC7B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56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27F50C2-CB52-422E-BF85-622FD06E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CEA884-297B-480F-AE8D-680F66964AE2}"/>
              </a:ext>
            </a:extLst>
          </p:cNvPr>
          <p:cNvSpPr txBox="1"/>
          <p:nvPr/>
        </p:nvSpPr>
        <p:spPr>
          <a:xfrm>
            <a:off x="211947" y="889042"/>
            <a:ext cx="12074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LOGO REMS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AD93002-74CC-46EA-A9A3-2845F5B3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66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1EFA0-38D4-46E5-800F-0120C5B6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16B7A3-8E70-4A4E-BD73-D58E3F40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F1C668-4D02-4F19-8505-97BB2A901DCE}"/>
              </a:ext>
            </a:extLst>
          </p:cNvPr>
          <p:cNvSpPr txBox="1"/>
          <p:nvPr/>
        </p:nvSpPr>
        <p:spPr>
          <a:xfrm>
            <a:off x="6140692" y="3429000"/>
            <a:ext cx="5213108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b="1" dirty="0">
                <a:solidFill>
                  <a:srgbClr val="6A6A6A"/>
                </a:solidFill>
                <a:latin typeface="arial" panose="020B0604020202020204" pitchFamily="34" charset="0"/>
              </a:rPr>
              <a:t>Somos um Marketplace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 de Credito e Investimento Coletivo </a:t>
            </a:r>
            <a:r>
              <a:rPr lang="pt-BR" b="1" dirty="0">
                <a:solidFill>
                  <a:srgbClr val="545454"/>
                </a:solidFill>
                <a:latin typeface="arial" panose="020B0604020202020204" pitchFamily="34" charset="0"/>
              </a:rPr>
              <a:t>especializado no Segmento Imobiliário 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(</a:t>
            </a:r>
            <a:r>
              <a:rPr lang="pt-BR" dirty="0" err="1">
                <a:solidFill>
                  <a:srgbClr val="545454"/>
                </a:solidFill>
                <a:latin typeface="arial" panose="020B0604020202020204" pitchFamily="34" charset="0"/>
              </a:rPr>
              <a:t>Peer-to-Peer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545454"/>
                </a:solidFill>
                <a:latin typeface="arial" panose="020B0604020202020204" pitchFamily="34" charset="0"/>
              </a:rPr>
              <a:t>Lending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) rápido, seguro, transparente e online. </a:t>
            </a:r>
          </a:p>
          <a:p>
            <a:endParaRPr lang="pt-BR" dirty="0">
              <a:solidFill>
                <a:srgbClr val="333333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9341371-6A4B-4AAE-9C28-AD78163C8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" y="0"/>
            <a:ext cx="12192000" cy="6477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AED779E-8FA4-4505-BBC4-5D84B2A82EA6}"/>
              </a:ext>
            </a:extLst>
          </p:cNvPr>
          <p:cNvSpPr txBox="1"/>
          <p:nvPr/>
        </p:nvSpPr>
        <p:spPr>
          <a:xfrm>
            <a:off x="1558561" y="1931368"/>
            <a:ext cx="77489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Incluir esta figura... Esta salva na pasta: </a:t>
            </a:r>
            <a:r>
              <a:rPr lang="pt-BR" dirty="0" err="1">
                <a:solidFill>
                  <a:srgbClr val="FF0000"/>
                </a:solidFill>
              </a:rPr>
              <a:t>assets</a:t>
            </a:r>
            <a:r>
              <a:rPr lang="pt-BR" dirty="0">
                <a:solidFill>
                  <a:srgbClr val="FF0000"/>
                </a:solidFill>
              </a:rPr>
              <a:t>/</a:t>
            </a:r>
            <a:r>
              <a:rPr lang="pt-BR" dirty="0" err="1">
                <a:solidFill>
                  <a:srgbClr val="FF0000"/>
                </a:solidFill>
              </a:rPr>
              <a:t>img</a:t>
            </a:r>
            <a:r>
              <a:rPr lang="pt-BR" dirty="0">
                <a:solidFill>
                  <a:srgbClr val="FF0000"/>
                </a:solidFill>
              </a:rPr>
              <a:t>/imagemlayout1.png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BA6BC6B-43DA-4D71-858A-F7CCE9370B32}"/>
              </a:ext>
            </a:extLst>
          </p:cNvPr>
          <p:cNvSpPr/>
          <p:nvPr/>
        </p:nvSpPr>
        <p:spPr>
          <a:xfrm>
            <a:off x="627185" y="2373923"/>
            <a:ext cx="5632938" cy="3937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ADF855E-302D-4098-A4C0-E824585D8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4" y="2889702"/>
            <a:ext cx="4395985" cy="2498868"/>
          </a:xfr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435CFABC-B548-4843-AA3D-7E6CD679011E}"/>
              </a:ext>
            </a:extLst>
          </p:cNvPr>
          <p:cNvSpPr/>
          <p:nvPr/>
        </p:nvSpPr>
        <p:spPr>
          <a:xfrm>
            <a:off x="1062131" y="1833155"/>
            <a:ext cx="687252" cy="86604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F9D8C0C-215B-49DF-9CCC-B38700A8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8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1EFA0-38D4-46E5-800F-0120C5B6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348EA649-C78E-4728-B8D7-6CD7ABB67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62" y="3334544"/>
            <a:ext cx="3419475" cy="1333500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6FEFC8A-17B8-42C6-8AC2-CD439A8B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AF2C76-28A3-43F5-9D76-542D5E4DEBD4}"/>
              </a:ext>
            </a:extLst>
          </p:cNvPr>
          <p:cNvSpPr txBox="1"/>
          <p:nvPr/>
        </p:nvSpPr>
        <p:spPr>
          <a:xfrm>
            <a:off x="431554" y="2772655"/>
            <a:ext cx="5213108" cy="33369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dirty="0">
                <a:solidFill>
                  <a:srgbClr val="6A6A6A"/>
                </a:solidFill>
                <a:latin typeface="arial" panose="020B0604020202020204" pitchFamily="34" charset="0"/>
              </a:rPr>
              <a:t>Uma de nossas premissas e’ a segurança do capital do investidor, e por isso mitigamos os riscos de todas as operações com </a:t>
            </a:r>
            <a:r>
              <a:rPr lang="pt-BR" b="1" u="sng" dirty="0">
                <a:solidFill>
                  <a:srgbClr val="6A6A6A"/>
                </a:solidFill>
                <a:latin typeface="arial" panose="020B0604020202020204" pitchFamily="34" charset="0"/>
              </a:rPr>
              <a:t>Garantias Reais – Imóveis</a:t>
            </a:r>
            <a:r>
              <a:rPr lang="pt-BR" u="sng" dirty="0">
                <a:solidFill>
                  <a:srgbClr val="6A6A6A"/>
                </a:solidFill>
                <a:latin typeface="arial" panose="020B0604020202020204" pitchFamily="34" charset="0"/>
              </a:rPr>
              <a:t>,</a:t>
            </a:r>
            <a:r>
              <a:rPr lang="pt-BR" dirty="0">
                <a:solidFill>
                  <a:srgbClr val="6A6A6A"/>
                </a:solidFill>
                <a:latin typeface="arial" panose="020B0604020202020204" pitchFamily="34" charset="0"/>
              </a:rPr>
              <a:t> além da analise de credito dos tomadores de recursos e acompanhamento da operação ate a sua liquidação.</a:t>
            </a:r>
            <a:endParaRPr lang="pt-BR" dirty="0">
              <a:solidFill>
                <a:srgbClr val="333333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4A66290-FE47-4361-A62F-4CE4BAFC4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114"/>
            <a:ext cx="12192000" cy="6477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7E9D696-DF94-4A89-BB41-ED58D538DB13}"/>
              </a:ext>
            </a:extLst>
          </p:cNvPr>
          <p:cNvSpPr txBox="1"/>
          <p:nvPr/>
        </p:nvSpPr>
        <p:spPr>
          <a:xfrm>
            <a:off x="7617362" y="3695168"/>
            <a:ext cx="211455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Alterar figura – a definir --- sugestões???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CA75E84-BA82-4E32-88B8-FF537ACD6731}"/>
              </a:ext>
            </a:extLst>
          </p:cNvPr>
          <p:cNvSpPr/>
          <p:nvPr/>
        </p:nvSpPr>
        <p:spPr>
          <a:xfrm>
            <a:off x="6195647" y="1932287"/>
            <a:ext cx="5632938" cy="3937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4">
            <a:extLst>
              <a:ext uri="{FF2B5EF4-FFF2-40B4-BE49-F238E27FC236}">
                <a16:creationId xmlns:a16="http://schemas.microsoft.com/office/drawing/2014/main" id="{8E80DB24-BFF6-49C5-ADD9-D664A6482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947" y="3334544"/>
            <a:ext cx="3419475" cy="13335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59E53FD-D722-4EBE-B839-E630515227E0}"/>
              </a:ext>
            </a:extLst>
          </p:cNvPr>
          <p:cNvSpPr txBox="1"/>
          <p:nvPr/>
        </p:nvSpPr>
        <p:spPr>
          <a:xfrm>
            <a:off x="2619500" y="2667052"/>
            <a:ext cx="77489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Incluir esta figura... Esta salva na pasta: </a:t>
            </a:r>
            <a:r>
              <a:rPr lang="pt-BR" dirty="0" err="1">
                <a:solidFill>
                  <a:srgbClr val="FF0000"/>
                </a:solidFill>
              </a:rPr>
              <a:t>assets</a:t>
            </a:r>
            <a:r>
              <a:rPr lang="pt-BR" dirty="0">
                <a:solidFill>
                  <a:srgbClr val="FF0000"/>
                </a:solidFill>
              </a:rPr>
              <a:t>/</a:t>
            </a:r>
            <a:r>
              <a:rPr lang="pt-BR" dirty="0" err="1">
                <a:solidFill>
                  <a:srgbClr val="FF0000"/>
                </a:solidFill>
              </a:rPr>
              <a:t>img</a:t>
            </a:r>
            <a:r>
              <a:rPr lang="pt-BR" dirty="0">
                <a:solidFill>
                  <a:srgbClr val="FF0000"/>
                </a:solidFill>
              </a:rPr>
              <a:t>/imagemlayout2.jpeg</a:t>
            </a:r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0920D006-DB69-42CB-814D-009886F6855B}"/>
              </a:ext>
            </a:extLst>
          </p:cNvPr>
          <p:cNvSpPr/>
          <p:nvPr/>
        </p:nvSpPr>
        <p:spPr>
          <a:xfrm>
            <a:off x="9401065" y="2051312"/>
            <a:ext cx="687252" cy="86604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1E79FB9-2983-461B-92AB-FCCF6FF8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56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8694F-7129-4331-918F-15FAC7CC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1E4D5C-28CC-4882-B11D-FC9FCBBF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F1E9CA-B6FB-4AAE-B626-FACD86B2A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393FDF2-44DE-49E2-8CBD-87D54BE6DA72}"/>
              </a:ext>
            </a:extLst>
          </p:cNvPr>
          <p:cNvSpPr txBox="1"/>
          <p:nvPr/>
        </p:nvSpPr>
        <p:spPr>
          <a:xfrm>
            <a:off x="4486520" y="2590414"/>
            <a:ext cx="2412512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OCULTAR – NÃO IREMOS UTILIZAR POR ENQUANTO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79733-8B9C-4735-9B48-3703AC33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77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1EFA0-38D4-46E5-800F-0120C5B6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E9A4A5-41A6-4E85-8769-7B5574EA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81C156-314F-4338-A927-8BBDD42D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D3DFD80-D885-4601-82FE-A48C6CA733B7}"/>
              </a:ext>
            </a:extLst>
          </p:cNvPr>
          <p:cNvSpPr/>
          <p:nvPr/>
        </p:nvSpPr>
        <p:spPr>
          <a:xfrm>
            <a:off x="4363434" y="2781273"/>
            <a:ext cx="3277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8546">
              <a:defRPr/>
            </a:pPr>
            <a:r>
              <a:rPr lang="pt-BR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Cenário do Crédito no Brasil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C42633A-5A80-4B92-BF16-CF46BF7FDCCC}"/>
              </a:ext>
            </a:extLst>
          </p:cNvPr>
          <p:cNvSpPr/>
          <p:nvPr/>
        </p:nvSpPr>
        <p:spPr>
          <a:xfrm>
            <a:off x="2995246" y="3368280"/>
            <a:ext cx="6201508" cy="16853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370EDEC-533B-44D9-BF5D-53BEF77DB713}"/>
              </a:ext>
            </a:extLst>
          </p:cNvPr>
          <p:cNvSpPr/>
          <p:nvPr/>
        </p:nvSpPr>
        <p:spPr>
          <a:xfrm>
            <a:off x="969241" y="4334498"/>
            <a:ext cx="3045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</a:rPr>
              <a:t>Cinco bancos concentram 80% do crédito no país </a:t>
            </a:r>
            <a:endParaRPr lang="pt-BR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63740C6-8F19-4188-8F33-A2FBB1E8E03F}"/>
              </a:ext>
            </a:extLst>
          </p:cNvPr>
          <p:cNvSpPr/>
          <p:nvPr/>
        </p:nvSpPr>
        <p:spPr>
          <a:xfrm>
            <a:off x="2854302" y="5563560"/>
            <a:ext cx="2734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</a:rPr>
              <a:t>Taxa de juros, a Selic, no menor nível histórico</a:t>
            </a:r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8A3CBC9-6A4E-4D2C-9084-7EEA00BD9A95}"/>
              </a:ext>
            </a:extLst>
          </p:cNvPr>
          <p:cNvSpPr/>
          <p:nvPr/>
        </p:nvSpPr>
        <p:spPr>
          <a:xfrm>
            <a:off x="7962631" y="4334498"/>
            <a:ext cx="28443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</a:rPr>
              <a:t>Bancos registram os maiores lucros entre as empresas de capital aberto. </a:t>
            </a:r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EE1FE3C-B36F-4AA9-9980-7DE8A92890FD}"/>
              </a:ext>
            </a:extLst>
          </p:cNvPr>
          <p:cNvSpPr/>
          <p:nvPr/>
        </p:nvSpPr>
        <p:spPr>
          <a:xfrm>
            <a:off x="4668364" y="4334498"/>
            <a:ext cx="2419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</a:rPr>
              <a:t>Spread bancário no Brasil é alto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C8068E0-4F22-4FD9-A509-623FEE6B6664}"/>
              </a:ext>
            </a:extLst>
          </p:cNvPr>
          <p:cNvSpPr/>
          <p:nvPr/>
        </p:nvSpPr>
        <p:spPr>
          <a:xfrm>
            <a:off x="6516448" y="5568473"/>
            <a:ext cx="2419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</a:rPr>
              <a:t>Investidores procuram alternativas após a queda de juros</a:t>
            </a:r>
            <a:endParaRPr lang="pt-BR" dirty="0"/>
          </a:p>
        </p:txBody>
      </p:sp>
      <p:pic>
        <p:nvPicPr>
          <p:cNvPr id="26" name="Picture 2" descr="Receber dinheiro icon">
            <a:extLst>
              <a:ext uri="{FF2B5EF4-FFF2-40B4-BE49-F238E27FC236}">
                <a16:creationId xmlns:a16="http://schemas.microsoft.com/office/drawing/2014/main" id="{0FC1DCAD-DFA5-4140-A286-E2D046A39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3" y="3062607"/>
            <a:ext cx="1131390" cy="11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GrÃ¡fico de linha icon">
            <a:extLst>
              <a:ext uri="{FF2B5EF4-FFF2-40B4-BE49-F238E27FC236}">
                <a16:creationId xmlns:a16="http://schemas.microsoft.com/office/drawing/2014/main" id="{29E0E332-BCD9-4978-B481-FB0574645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66" y="3146058"/>
            <a:ext cx="1047939" cy="104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GrÃ¡fico negativo icon">
            <a:extLst>
              <a:ext uri="{FF2B5EF4-FFF2-40B4-BE49-F238E27FC236}">
                <a16:creationId xmlns:a16="http://schemas.microsoft.com/office/drawing/2014/main" id="{F481697C-1597-42FD-9671-A5843FEB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63" y="454249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Moedas icon">
            <a:extLst>
              <a:ext uri="{FF2B5EF4-FFF2-40B4-BE49-F238E27FC236}">
                <a16:creationId xmlns:a16="http://schemas.microsoft.com/office/drawing/2014/main" id="{FAE56D71-10DC-4546-B7BE-B5B15C4A1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561" y="324149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Para veterano icon">
            <a:extLst>
              <a:ext uri="{FF2B5EF4-FFF2-40B4-BE49-F238E27FC236}">
                <a16:creationId xmlns:a16="http://schemas.microsoft.com/office/drawing/2014/main" id="{9A07634B-C92E-4708-B2F6-2AB71291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56" y="4684534"/>
            <a:ext cx="879026" cy="8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8FE9A08-CB56-4BBC-9BCA-45DA2A91F1A4}"/>
              </a:ext>
            </a:extLst>
          </p:cNvPr>
          <p:cNvSpPr txBox="1"/>
          <p:nvPr/>
        </p:nvSpPr>
        <p:spPr>
          <a:xfrm>
            <a:off x="131041" y="2931363"/>
            <a:ext cx="161289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Manter o fundo original roxo e incluir essas figuras e textos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F5BBB6D-4AB5-4ADA-B442-38ADB1D92F1D}"/>
              </a:ext>
            </a:extLst>
          </p:cNvPr>
          <p:cNvSpPr txBox="1"/>
          <p:nvPr/>
        </p:nvSpPr>
        <p:spPr>
          <a:xfrm>
            <a:off x="-77422" y="5430979"/>
            <a:ext cx="2228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Fontes: G1, BACEN, Estadão, Reuters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26E7658-46D9-47EF-B149-0E59B7AE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917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9106C32-3322-476E-995A-1FD3D7767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AB479584-F400-4189-8B7C-D5078E1CD68D}"/>
              </a:ext>
            </a:extLst>
          </p:cNvPr>
          <p:cNvSpPr txBox="1"/>
          <p:nvPr/>
        </p:nvSpPr>
        <p:spPr>
          <a:xfrm>
            <a:off x="4967166" y="2844225"/>
            <a:ext cx="26645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NO SLIDE 8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AE1447-9DB5-4BFE-BC62-3E3A8575F4AA}"/>
              </a:ext>
            </a:extLst>
          </p:cNvPr>
          <p:cNvSpPr txBox="1"/>
          <p:nvPr/>
        </p:nvSpPr>
        <p:spPr>
          <a:xfrm>
            <a:off x="4545137" y="4982901"/>
            <a:ext cx="33444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NO SLIDE 9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76CB7E1-0C4C-4CDB-8F06-B426C6CD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0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22DD43-4653-4DFE-B05D-B65FDC2C33CA}"/>
              </a:ext>
            </a:extLst>
          </p:cNvPr>
          <p:cNvSpPr txBox="1"/>
          <p:nvPr/>
        </p:nvSpPr>
        <p:spPr>
          <a:xfrm>
            <a:off x="31751" y="0"/>
            <a:ext cx="16128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SLIDE 8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28E2A75-3144-4E91-A713-4A76AF2484E8}"/>
              </a:ext>
            </a:extLst>
          </p:cNvPr>
          <p:cNvSpPr/>
          <p:nvPr/>
        </p:nvSpPr>
        <p:spPr>
          <a:xfrm>
            <a:off x="4831817" y="215443"/>
            <a:ext cx="195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8546">
              <a:defRPr/>
            </a:pPr>
            <a:r>
              <a:rPr lang="pt-BR" b="1" dirty="0">
                <a:solidFill>
                  <a:srgbClr val="253364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O Que Fazemos?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44410C1-209F-4570-83EA-FD1C1FC3833C}"/>
              </a:ext>
            </a:extLst>
          </p:cNvPr>
          <p:cNvSpPr/>
          <p:nvPr/>
        </p:nvSpPr>
        <p:spPr>
          <a:xfrm>
            <a:off x="1808284" y="609531"/>
            <a:ext cx="857543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sz="2000" b="1" dirty="0">
                <a:latin typeface="Calibri" panose="020F0502020204030204" pitchFamily="34" charset="0"/>
              </a:rPr>
              <a:t>Conectamos pessoas e empresas `a procura de credito com investidores e instituições com dinheiro para emprestar  </a:t>
            </a:r>
          </a:p>
          <a:p>
            <a:pPr algn="ctr"/>
            <a:endParaRPr lang="pt-BR" sz="2000" b="1" dirty="0">
              <a:latin typeface="Calibri" panose="020F0502020204030204" pitchFamily="34" charset="0"/>
            </a:endParaRPr>
          </a:p>
          <a:p>
            <a:pPr algn="ctr"/>
            <a:r>
              <a:rPr lang="pt-BR" sz="2000" b="1" dirty="0">
                <a:latin typeface="Calibri" panose="020F0502020204030204" pitchFamily="34" charset="0"/>
              </a:rPr>
              <a:t>Os dois lados saem ganhando: as pessoas e empresas pagam taxas menores e os investidores ganham retornos maiores. </a:t>
            </a:r>
            <a:endParaRPr lang="pt-BR" sz="20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BADF1D6-627A-4DF1-BCD9-F59DF1ED9DC4}"/>
              </a:ext>
            </a:extLst>
          </p:cNvPr>
          <p:cNvSpPr/>
          <p:nvPr/>
        </p:nvSpPr>
        <p:spPr>
          <a:xfrm>
            <a:off x="1027858" y="4046605"/>
            <a:ext cx="40540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Retornos maiores sobre os investimentos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Sem taxa de administração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Possibilidade de analisar o risco e a garantia de cada operação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dirty="0">
              <a:solidFill>
                <a:srgbClr val="333333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Transparência, segurança e controle dos investimentos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6920D7-63A6-434A-9F9D-712AE7E8DAED}"/>
              </a:ext>
            </a:extLst>
          </p:cNvPr>
          <p:cNvSpPr/>
          <p:nvPr/>
        </p:nvSpPr>
        <p:spPr>
          <a:xfrm>
            <a:off x="7440381" y="4046605"/>
            <a:ext cx="45581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Taxas de juros menores do que as oferecidas pelos bancos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Menos burocracia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Acesso a uma nova fonte de captação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133F694-CF89-4368-850E-FAD3FDB3923C}"/>
              </a:ext>
            </a:extLst>
          </p:cNvPr>
          <p:cNvSpPr/>
          <p:nvPr/>
        </p:nvSpPr>
        <p:spPr>
          <a:xfrm>
            <a:off x="5180657" y="4737651"/>
            <a:ext cx="197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u="sng" dirty="0">
                <a:solidFill>
                  <a:srgbClr val="13239D"/>
                </a:solidFill>
              </a:rPr>
              <a:t>Ambos acessam taxas melhores</a:t>
            </a:r>
            <a:endParaRPr lang="pt-BR" b="1" i="0" u="sng" dirty="0">
              <a:solidFill>
                <a:srgbClr val="13239D"/>
              </a:solidFill>
              <a:effectLst/>
            </a:endParaRPr>
          </a:p>
        </p:txBody>
      </p:sp>
      <p:pic>
        <p:nvPicPr>
          <p:cNvPr id="10" name="Picture 4" descr="FÃ¡brica icon">
            <a:extLst>
              <a:ext uri="{FF2B5EF4-FFF2-40B4-BE49-F238E27FC236}">
                <a16:creationId xmlns:a16="http://schemas.microsoft.com/office/drawing/2014/main" id="{6AB33286-FCA5-4462-A2B1-BDC6F49A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50" y="3010333"/>
            <a:ext cx="894348" cy="8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UsuÃ¡rio homem com cÃ­rculo icon">
            <a:extLst>
              <a:ext uri="{FF2B5EF4-FFF2-40B4-BE49-F238E27FC236}">
                <a16:creationId xmlns:a16="http://schemas.microsoft.com/office/drawing/2014/main" id="{52C74E56-29EE-4268-967A-1715B741D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146" y="2536559"/>
            <a:ext cx="913518" cy="91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Dinheiro na mÃ£o icon">
            <a:extLst>
              <a:ext uri="{FF2B5EF4-FFF2-40B4-BE49-F238E27FC236}">
                <a16:creationId xmlns:a16="http://schemas.microsoft.com/office/drawing/2014/main" id="{463AC669-B51B-4E69-A2B9-2ED683EFE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47" y="2639489"/>
            <a:ext cx="1180681" cy="11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456C36A6-08C7-4FA6-9135-F9C315209E4B}"/>
              </a:ext>
            </a:extLst>
          </p:cNvPr>
          <p:cNvSpPr/>
          <p:nvPr/>
        </p:nvSpPr>
        <p:spPr>
          <a:xfrm>
            <a:off x="4174487" y="2888699"/>
            <a:ext cx="3843025" cy="91470"/>
          </a:xfrm>
          <a:prstGeom prst="rightArrow">
            <a:avLst>
              <a:gd name="adj1" fmla="val 50000"/>
              <a:gd name="adj2" fmla="val 18567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839EA84-24AD-47B6-8457-43BB6D92C113}"/>
              </a:ext>
            </a:extLst>
          </p:cNvPr>
          <p:cNvSpPr/>
          <p:nvPr/>
        </p:nvSpPr>
        <p:spPr>
          <a:xfrm rot="10800000">
            <a:off x="4174487" y="3440956"/>
            <a:ext cx="3843025" cy="91470"/>
          </a:xfrm>
          <a:prstGeom prst="rightArrow">
            <a:avLst>
              <a:gd name="adj1" fmla="val 50000"/>
              <a:gd name="adj2" fmla="val 18567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FAC54C4-E74E-4C5E-BF95-BE8337EB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85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32C4-F114-44EE-BF37-E2A6D736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F59BF-632C-4123-9E8E-2A496D88E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778BE-431C-4D78-8272-EB52FF7A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F96CDF0-E7E1-4337-8AB0-43F81A7E1504}"/>
              </a:ext>
            </a:extLst>
          </p:cNvPr>
          <p:cNvSpPr/>
          <p:nvPr/>
        </p:nvSpPr>
        <p:spPr>
          <a:xfrm>
            <a:off x="3411415" y="1529862"/>
            <a:ext cx="5468816" cy="504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BB00D8-9723-46E9-96B4-C1A30263393B}"/>
              </a:ext>
            </a:extLst>
          </p:cNvPr>
          <p:cNvSpPr/>
          <p:nvPr/>
        </p:nvSpPr>
        <p:spPr>
          <a:xfrm>
            <a:off x="3106615" y="5421923"/>
            <a:ext cx="5468816" cy="504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64A688-4F63-41DD-B2F0-29AB2A8487E6}"/>
              </a:ext>
            </a:extLst>
          </p:cNvPr>
          <p:cNvSpPr/>
          <p:nvPr/>
        </p:nvSpPr>
        <p:spPr>
          <a:xfrm>
            <a:off x="2054047" y="2751932"/>
            <a:ext cx="2280139" cy="2533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Rendimentos acima de </a:t>
            </a:r>
          </a:p>
          <a:p>
            <a:pPr algn="ctr"/>
            <a:r>
              <a:rPr lang="pt-BR" b="1" dirty="0"/>
              <a:t>R$ 10 mil mês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E59A77A-4681-42FF-9ECE-AEC53F36B078}"/>
              </a:ext>
            </a:extLst>
          </p:cNvPr>
          <p:cNvSpPr/>
          <p:nvPr/>
        </p:nvSpPr>
        <p:spPr>
          <a:xfrm>
            <a:off x="7903109" y="2677965"/>
            <a:ext cx="2280139" cy="2533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Receita anual:</a:t>
            </a:r>
          </a:p>
          <a:p>
            <a:pPr algn="ctr"/>
            <a:r>
              <a:rPr lang="pt-BR" b="1"/>
              <a:t>&gt; R$ 5 Milhões</a:t>
            </a:r>
            <a:endParaRPr lang="pt-BR" b="1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4D78CF3-0224-41BF-8DD0-45E5B046A2C8}"/>
              </a:ext>
            </a:extLst>
          </p:cNvPr>
          <p:cNvSpPr/>
          <p:nvPr/>
        </p:nvSpPr>
        <p:spPr>
          <a:xfrm>
            <a:off x="4918773" y="2397492"/>
            <a:ext cx="2280139" cy="25338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C0F5D8-2E13-4186-AE9C-A5B704EFD7C8}"/>
              </a:ext>
            </a:extLst>
          </p:cNvPr>
          <p:cNvSpPr txBox="1"/>
          <p:nvPr/>
        </p:nvSpPr>
        <p:spPr>
          <a:xfrm>
            <a:off x="4678551" y="4878024"/>
            <a:ext cx="270008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0000"/>
                </a:solidFill>
              </a:rPr>
              <a:t>Manter o fundo original roxo nessa caixa</a:t>
            </a:r>
          </a:p>
        </p:txBody>
      </p:sp>
      <p:pic>
        <p:nvPicPr>
          <p:cNvPr id="12" name="Picture 2" descr="UsuÃ¡rio icon">
            <a:extLst>
              <a:ext uri="{FF2B5EF4-FFF2-40B4-BE49-F238E27FC236}">
                <a16:creationId xmlns:a16="http://schemas.microsoft.com/office/drawing/2014/main" id="{96427764-A823-41FD-92FB-132F0BE6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414" y="2613584"/>
            <a:ext cx="952500" cy="952500"/>
          </a:xfrm>
          <a:prstGeom prst="rect">
            <a:avLst/>
          </a:prstGeom>
          <a:solidFill>
            <a:schemeClr val="bg1"/>
          </a:solidFill>
          <a:extLst/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C85F93D-78F8-479C-AB24-5241ADF50ACD}"/>
              </a:ext>
            </a:extLst>
          </p:cNvPr>
          <p:cNvCxnSpPr>
            <a:cxnSpLocks/>
          </p:cNvCxnSpPr>
          <p:nvPr/>
        </p:nvCxnSpPr>
        <p:spPr>
          <a:xfrm>
            <a:off x="2265482" y="4251326"/>
            <a:ext cx="171156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B69356E8-9748-421C-BF9B-A930DAF2C56A}"/>
              </a:ext>
            </a:extLst>
          </p:cNvPr>
          <p:cNvSpPr/>
          <p:nvPr/>
        </p:nvSpPr>
        <p:spPr>
          <a:xfrm>
            <a:off x="2384448" y="3760246"/>
            <a:ext cx="141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/>
              <a:t>Pessoa Física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74CCE43-18F5-469E-9CD7-4572DC4CB64C}"/>
              </a:ext>
            </a:extLst>
          </p:cNvPr>
          <p:cNvSpPr/>
          <p:nvPr/>
        </p:nvSpPr>
        <p:spPr>
          <a:xfrm>
            <a:off x="58614" y="43962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b="1" dirty="0"/>
              <a:t>Rendimentos acima de </a:t>
            </a:r>
          </a:p>
          <a:p>
            <a:pPr algn="ctr"/>
            <a:r>
              <a:rPr lang="pt-BR" sz="1200" b="1" dirty="0"/>
              <a:t>R$ 10 mil mês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4C131B7-EA18-475A-8250-5F0000A3F512}"/>
              </a:ext>
            </a:extLst>
          </p:cNvPr>
          <p:cNvSpPr/>
          <p:nvPr/>
        </p:nvSpPr>
        <p:spPr>
          <a:xfrm>
            <a:off x="4744072" y="1529862"/>
            <a:ext cx="2569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8546">
              <a:defRPr/>
            </a:pPr>
            <a:r>
              <a:rPr lang="pt-BR" b="1" dirty="0">
                <a:solidFill>
                  <a:srgbClr val="253364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Tipos de Empréstimos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D45DAE3-AC95-4F8D-BDFB-B08B581774C2}"/>
              </a:ext>
            </a:extLst>
          </p:cNvPr>
          <p:cNvSpPr txBox="1"/>
          <p:nvPr/>
        </p:nvSpPr>
        <p:spPr>
          <a:xfrm>
            <a:off x="31751" y="189105"/>
            <a:ext cx="16128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SLIDE 9</a:t>
            </a:r>
          </a:p>
        </p:txBody>
      </p:sp>
      <p:pic>
        <p:nvPicPr>
          <p:cNvPr id="21" name="Picture 8" descr="NegÃ³cios icon">
            <a:extLst>
              <a:ext uri="{FF2B5EF4-FFF2-40B4-BE49-F238E27FC236}">
                <a16:creationId xmlns:a16="http://schemas.microsoft.com/office/drawing/2014/main" id="{56E3DF7D-61F2-45A0-9B88-C95827C95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255618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C223206-1770-41F2-AD29-6A598D14D43A}"/>
              </a:ext>
            </a:extLst>
          </p:cNvPr>
          <p:cNvSpPr/>
          <p:nvPr/>
        </p:nvSpPr>
        <p:spPr>
          <a:xfrm>
            <a:off x="5078899" y="3547842"/>
            <a:ext cx="2156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Empreendedores e Pequenas Empresas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A19D5CE5-383E-473F-8AD5-61BBB38C0AB6}"/>
              </a:ext>
            </a:extLst>
          </p:cNvPr>
          <p:cNvCxnSpPr/>
          <p:nvPr/>
        </p:nvCxnSpPr>
        <p:spPr>
          <a:xfrm>
            <a:off x="5240215" y="4251326"/>
            <a:ext cx="171156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5A0612D-89D7-4D4A-A154-DD1FBBC04270}"/>
              </a:ext>
            </a:extLst>
          </p:cNvPr>
          <p:cNvCxnSpPr/>
          <p:nvPr/>
        </p:nvCxnSpPr>
        <p:spPr>
          <a:xfrm>
            <a:off x="8033238" y="4251326"/>
            <a:ext cx="171156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D0EFC13D-D2E0-4509-A8F2-F64C4B00C127}"/>
              </a:ext>
            </a:extLst>
          </p:cNvPr>
          <p:cNvSpPr/>
          <p:nvPr/>
        </p:nvSpPr>
        <p:spPr>
          <a:xfrm>
            <a:off x="3047999" y="44063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b="1" dirty="0"/>
              <a:t>Receita anual:</a:t>
            </a:r>
          </a:p>
          <a:p>
            <a:pPr algn="ctr"/>
            <a:r>
              <a:rPr lang="pt-BR" sz="1200" b="1" dirty="0"/>
              <a:t>&lt; R$ 5 Milhões</a:t>
            </a:r>
          </a:p>
        </p:txBody>
      </p:sp>
      <p:pic>
        <p:nvPicPr>
          <p:cNvPr id="29" name="Picture 6" descr="Companhia icon">
            <a:extLst>
              <a:ext uri="{FF2B5EF4-FFF2-40B4-BE49-F238E27FC236}">
                <a16:creationId xmlns:a16="http://schemas.microsoft.com/office/drawing/2014/main" id="{6CCC9618-975C-4763-B83B-6D1879E0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229" y="258791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E2EDE6E4-4763-45B2-85F0-854A2DF1E839}"/>
              </a:ext>
            </a:extLst>
          </p:cNvPr>
          <p:cNvSpPr/>
          <p:nvPr/>
        </p:nvSpPr>
        <p:spPr>
          <a:xfrm>
            <a:off x="5867178" y="32962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pt-BR" b="1" dirty="0"/>
          </a:p>
          <a:p>
            <a:pPr algn="ctr"/>
            <a:r>
              <a:rPr lang="pt-BR" b="1" dirty="0"/>
              <a:t>Médias e Grandes</a:t>
            </a:r>
          </a:p>
          <a:p>
            <a:pPr algn="ctr"/>
            <a:r>
              <a:rPr lang="pt-BR" b="1" dirty="0"/>
              <a:t>Empresas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3BB0DD8-7F53-4992-BEDB-8BD1131744E0}"/>
              </a:ext>
            </a:extLst>
          </p:cNvPr>
          <p:cNvSpPr/>
          <p:nvPr/>
        </p:nvSpPr>
        <p:spPr>
          <a:xfrm>
            <a:off x="5867178" y="441635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b="1" dirty="0"/>
              <a:t>Receita anual:</a:t>
            </a:r>
          </a:p>
          <a:p>
            <a:pPr algn="ctr"/>
            <a:r>
              <a:rPr lang="pt-BR" sz="1200" b="1" dirty="0"/>
              <a:t>&gt; R$ 5 Milhões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4C86495F-7B32-4B9F-9074-71FFF9E7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9701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411</Words>
  <Application>Microsoft Office PowerPoint</Application>
  <PresentationFormat>Widescreen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Arial</vt:lpstr>
      <vt:lpstr>Calibri</vt:lpstr>
      <vt:lpstr>Calibri Light</vt:lpstr>
      <vt:lpstr>Gadugi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Kuhl</dc:creator>
  <cp:lastModifiedBy>Rodrigo Kuhl</cp:lastModifiedBy>
  <cp:revision>28</cp:revision>
  <cp:lastPrinted>2018-11-22T18:13:05Z</cp:lastPrinted>
  <dcterms:created xsi:type="dcterms:W3CDTF">2018-11-06T19:24:13Z</dcterms:created>
  <dcterms:modified xsi:type="dcterms:W3CDTF">2018-11-22T19:23:35Z</dcterms:modified>
</cp:coreProperties>
</file>